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2069C78-477F-4065-B632-98BA4EB12952}">
          <p14:sldIdLst>
            <p14:sldId id="256"/>
          </p14:sldIdLst>
        </p14:section>
        <p14:section name="Section sans titre" id="{9829ADF5-47F3-42E8-9586-4130BFAC67A7}">
          <p14:sldIdLst>
            <p14:sldId id="261"/>
            <p14:sldId id="257"/>
            <p14:sldId id="258"/>
            <p14:sldId id="259"/>
            <p14:sldId id="260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danet" initials="jd" lastIdx="1" clrIdx="0">
    <p:extLst>
      <p:ext uri="{19B8F6BF-5375-455C-9EA6-DF929625EA0E}">
        <p15:presenceInfo xmlns:p15="http://schemas.microsoft.com/office/powerpoint/2012/main" userId="ac9408247ea3a11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CA532-ACD6-4E38-80CA-671D61784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42B00A-1913-774F-5130-CD3889BD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476D07-4795-DD15-48E9-9FC3E9D82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AAD4B3-E57F-6F44-F286-51EC27193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D2370B-DCA6-C6E5-470D-2C9051F1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39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BB6F47-E67F-F4F8-49F5-D759A821C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B347C1-A2CF-E5B6-67DB-27490EEE8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1A53A5-F784-5EF7-C5A4-316E18DF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7ECAA3-E746-4A72-636D-AD17964BC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5D8E12-859C-08BA-27DE-D566A4DD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07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EAB260-4E2A-F28B-2905-FF14BA2D16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61EB02-D285-D414-1389-B84018B84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B19FC7-BB07-00DF-7293-BD6D47CC2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62A1DB-AAE8-12F2-9A01-758F7B4C8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F155B3-1127-5480-9735-71B3A6FF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85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312C1-BB1E-8E79-2E56-9B1C44DBC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05162A-476A-F7CE-5F6B-3373D0340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DEBDA4-9F0C-1589-1902-D650F202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00B863-CAAD-D06B-BEB7-E7081D63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201FDB-16C4-84C3-3490-7A669279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825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25C51-EA6C-2302-6382-3D6FA66BB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020F67-5B07-AB9E-EAC0-BA1C39C8D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8718D6-120B-EE49-4B2F-487A85373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769CD0-826A-1CE3-8B37-CD00E1B1F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39E938-F82B-8018-F717-0C9F4F56E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01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C22211-A06D-F1BD-8F5F-A47752EC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D3191F-CB37-269A-89A2-1AC86294C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03285F0-001F-B5A9-C331-F6291651C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78FAAC-CFCF-56C6-3947-19D301B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32A265-AC5E-5A08-24A1-5E291906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237997-659B-E742-DAB7-C155A221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06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845137-DE18-3E38-7F46-0260D89A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B49A13-5F56-A5FE-FC1A-6C6B64CBE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58FFE9-D25C-79EF-27BB-0888F7D5A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CBADF3-774E-3247-9010-2877E1E63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C8613A4-40C8-62A0-AFD0-57E49E41A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C30BD50-9549-58BC-51BC-CBEFDD275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4D5B226-E64C-CA23-666D-AF3FBD24F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767719-A6CC-53F4-2E0A-E5F849F6E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65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7CC578-5523-7FAD-B712-F70ED045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0E29EC1-32A0-B943-51E5-39EFBDB94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9A44F2-C028-2BC8-2D40-EFBE359D1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C9E497-2D46-799E-6D12-53FEF7E44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24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AC4DCD5-1449-AF73-C1C5-B6C6C7359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75E582-CC38-3BD2-88F9-3F467EA96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4564E9-45A7-F279-8744-03FFCC0F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63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7260A0-8AE0-04F2-F4C4-A569D1C6B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7AFC89-CC93-0EE1-CBEA-79C69F0F5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096098-E277-8ED5-6DAF-B47D791E6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853E50-FB0A-E161-27B7-585D7A04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3967E8-0565-40DD-974C-3C79C3E0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1CB4E4-21AB-8B94-9E36-990ECD7E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17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1D3F25-6BA3-1957-119F-70D9223CE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7EABDD5-88BE-BAE1-BD06-1D468414D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CEE06B-3F15-6BE4-A22C-3EFDC1BE7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D24817-465C-157A-7357-CFDB5A63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8F7D85-2B60-74EF-278D-67B7A7DE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27087B-BFFD-5A7D-E3AF-F08B9D9D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80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79ADC82-91EB-382E-E987-6B1BFBC3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44BEDF-4E23-E77C-8D30-0F50E3B05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6F3AD-8A14-61E1-989D-8539BF1D2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A05BC-75F5-418F-8099-C054B563A360}" type="datetimeFigureOut">
              <a:rPr lang="fr-FR" smtClean="0"/>
              <a:t>27/11/2022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3AE33B-F69D-633F-8923-53E46D0CA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470FB0-290D-0AE4-8772-FF47B62A3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283A4-E04E-42FF-B4AC-7D53826F8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16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gifrance.gouv.fr/affichCodeArticle.do?cidTexte=LEGITEXT000006070719&amp;idArticle=LEGIARTI000006417675&amp;dateTexte=&amp;categorieLien=ci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7427C8F5-950B-6C03-3A67-FAF8EAFA9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345EF8B9-57E1-0301-C070-A9D1CFB4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marL="0" indent="0" algn="ctr">
              <a:buNone/>
            </a:pPr>
            <a:r>
              <a:rPr lang="fr-F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Mineurs, sexualité et consentement en droit pénal</a:t>
            </a:r>
            <a:endParaRPr lang="fr-F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1600" dirty="0"/>
              <a:t>Jean Danet, </a:t>
            </a:r>
          </a:p>
          <a:p>
            <a:pPr marL="0" indent="0" algn="ctr">
              <a:buNone/>
            </a:pPr>
            <a:r>
              <a:rPr lang="fr-FR" sz="1600" dirty="0"/>
              <a:t>avocat honoraire, universitaire, </a:t>
            </a:r>
          </a:p>
          <a:p>
            <a:pPr marL="0" indent="0" algn="ctr">
              <a:buNone/>
            </a:pPr>
            <a:r>
              <a:rPr lang="fr-FR" sz="2000" dirty="0"/>
              <a:t>Pour le collectif  </a:t>
            </a:r>
            <a:r>
              <a:rPr lang="fr-FR" sz="2000" b="1" dirty="0"/>
              <a:t>Collectif Raison garder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sz="2000" dirty="0">
                <a:solidFill>
                  <a:srgbClr val="C00000"/>
                </a:solidFill>
              </a:rPr>
              <a:t>Alain Blanc</a:t>
            </a:r>
            <a:r>
              <a:rPr lang="fr-FR" sz="2000" dirty="0"/>
              <a:t>, magistrat honoraire, </a:t>
            </a:r>
            <a:r>
              <a:rPr lang="fr-FR" sz="2000" dirty="0">
                <a:solidFill>
                  <a:srgbClr val="C00000"/>
                </a:solidFill>
              </a:rPr>
              <a:t>Jean Danet</a:t>
            </a:r>
            <a:r>
              <a:rPr lang="fr-FR" sz="2000" dirty="0"/>
              <a:t>, avocat honoraire, </a:t>
            </a:r>
            <a:r>
              <a:rPr lang="fr-FR" sz="2000"/>
              <a:t>universitaire, </a:t>
            </a:r>
            <a:r>
              <a:rPr lang="fr-FR" sz="2000">
                <a:solidFill>
                  <a:srgbClr val="C00000"/>
                </a:solidFill>
              </a:rPr>
              <a:t>Cécile </a:t>
            </a:r>
            <a:r>
              <a:rPr lang="fr-FR" sz="2000" dirty="0">
                <a:solidFill>
                  <a:srgbClr val="C00000"/>
                </a:solidFill>
              </a:rPr>
              <a:t>de Oliveira</a:t>
            </a:r>
            <a:r>
              <a:rPr lang="fr-FR" sz="2000" dirty="0"/>
              <a:t>, avocate, </a:t>
            </a:r>
            <a:r>
              <a:rPr lang="fr-FR" sz="2000" dirty="0">
                <a:solidFill>
                  <a:srgbClr val="C00000"/>
                </a:solidFill>
              </a:rPr>
              <a:t>Catherine Glon</a:t>
            </a:r>
            <a:r>
              <a:rPr lang="fr-FR" sz="2000" dirty="0"/>
              <a:t>, Bâtonnier de Rennes, </a:t>
            </a:r>
            <a:r>
              <a:rPr lang="fr-FR" sz="2000" dirty="0">
                <a:solidFill>
                  <a:srgbClr val="C00000"/>
                </a:solidFill>
              </a:rPr>
              <a:t>Gildas Roussel</a:t>
            </a:r>
            <a:r>
              <a:rPr lang="fr-FR" sz="2000" dirty="0"/>
              <a:t>, universitaire, magistrat, </a:t>
            </a:r>
            <a:r>
              <a:rPr lang="fr-FR" sz="2000" dirty="0">
                <a:solidFill>
                  <a:srgbClr val="C00000"/>
                </a:solidFill>
              </a:rPr>
              <a:t>Claire Saas</a:t>
            </a:r>
            <a:r>
              <a:rPr lang="fr-FR" sz="2000" dirty="0"/>
              <a:t>, universitaire, magistrate, </a:t>
            </a:r>
            <a:r>
              <a:rPr lang="fr-FR" sz="2000" dirty="0">
                <a:solidFill>
                  <a:srgbClr val="C00000"/>
                </a:solidFill>
              </a:rPr>
              <a:t>Gilles Tesson</a:t>
            </a:r>
            <a:r>
              <a:rPr lang="fr-FR" sz="2000" dirty="0"/>
              <a:t>, avocat.  </a:t>
            </a:r>
          </a:p>
          <a:p>
            <a:pPr marL="0" indent="0" algn="ctr">
              <a:buNone/>
            </a:pPr>
            <a:endParaRPr lang="fr-FR" sz="2000" b="1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0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80C414B-D18C-BFFC-E20E-F36A5ED19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56406"/>
            <a:ext cx="105156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4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C0DC6-A355-FE7F-0CCA-BAAE5101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b="1" dirty="0"/>
              <a:t>19</a:t>
            </a:r>
            <a:r>
              <a:rPr lang="fr-FR" sz="2400" b="1" baseline="30000" dirty="0"/>
              <a:t>ème</a:t>
            </a:r>
            <a:r>
              <a:rPr lang="fr-FR" sz="2400" b="1" dirty="0"/>
              <a:t> et 20</a:t>
            </a:r>
            <a:r>
              <a:rPr lang="fr-FR" sz="2400" b="1" baseline="30000" dirty="0"/>
              <a:t>ème</a:t>
            </a:r>
            <a:r>
              <a:rPr lang="fr-FR" sz="2400" b="1" dirty="0"/>
              <a:t> siècle- Mariage, Viol et Attentat à la pudeur sur mineur 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3F5339-72DD-10A5-AC8F-68D17952BAF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825625"/>
            <a:ext cx="6224954" cy="3376613"/>
          </a:xfrm>
        </p:spPr>
        <p:txBody>
          <a:bodyPr>
            <a:normAutofit/>
          </a:bodyPr>
          <a:lstStyle/>
          <a:p>
            <a:r>
              <a:rPr lang="fr-FR" sz="1800" b="1" dirty="0"/>
              <a:t>Droit pénal</a:t>
            </a:r>
          </a:p>
          <a:p>
            <a:r>
              <a:rPr lang="fr-FR" sz="2000" dirty="0"/>
              <a:t>1804 peine aggravées du viol et de l’attentat à la pudeur si victime mineure de 15 ans</a:t>
            </a:r>
          </a:p>
          <a:p>
            <a:r>
              <a:rPr lang="fr-FR" sz="2000" dirty="0"/>
              <a:t>1832 Création du </a:t>
            </a:r>
            <a:r>
              <a:rPr lang="fr-FR" sz="2000" b="1" u="sng" dirty="0"/>
              <a:t>crime</a:t>
            </a:r>
            <a:r>
              <a:rPr lang="fr-FR" sz="2000" dirty="0"/>
              <a:t> d’attentat à la pudeur </a:t>
            </a:r>
            <a:r>
              <a:rPr lang="fr-FR" sz="2000" b="1" u="sng" dirty="0"/>
              <a:t>sans</a:t>
            </a:r>
            <a:r>
              <a:rPr lang="fr-FR" sz="2000" dirty="0"/>
              <a:t> violence, contrainte…sur mineur de 11 ans (tout acte sexuel)</a:t>
            </a:r>
          </a:p>
          <a:p>
            <a:r>
              <a:rPr lang="fr-FR" sz="2000" dirty="0"/>
              <a:t>1863 extension de ce crime aux faits commis sur mineurs de 13 ans </a:t>
            </a:r>
          </a:p>
          <a:p>
            <a:r>
              <a:rPr lang="fr-FR" sz="2000" dirty="0"/>
              <a:t>1945 extension de ce crime aux faits commis sur mineurs de 15 ans</a:t>
            </a: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  <a:p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400" dirty="0">
              <a:solidFill>
                <a:srgbClr val="FF0000"/>
              </a:solidFill>
            </a:endParaRPr>
          </a:p>
          <a:p>
            <a:endParaRPr lang="fr-FR" sz="24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FCE51D-B9FA-A01E-03FA-438C0596C62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2698750"/>
          </a:xfrm>
        </p:spPr>
        <p:txBody>
          <a:bodyPr>
            <a:normAutofit fontScale="85000" lnSpcReduction="20000"/>
          </a:bodyPr>
          <a:lstStyle/>
          <a:p>
            <a:r>
              <a:rPr lang="fr-FR" sz="2200" b="1" dirty="0"/>
              <a:t>Droit civil</a:t>
            </a:r>
          </a:p>
          <a:p>
            <a:pPr marL="0" indent="0">
              <a:buNone/>
            </a:pPr>
            <a:endParaRPr lang="fr-FR" sz="2200" b="1" dirty="0"/>
          </a:p>
          <a:p>
            <a:r>
              <a:rPr lang="fr-FR" sz="2400" dirty="0"/>
              <a:t>Mariage, jusqu’en 2006</a:t>
            </a:r>
          </a:p>
          <a:p>
            <a:endParaRPr lang="fr-FR" sz="2400" dirty="0"/>
          </a:p>
          <a:p>
            <a:pPr lvl="1"/>
            <a:r>
              <a:rPr lang="fr-FR" dirty="0"/>
              <a:t>Âge: 18 ans pour les hommes, 15 ans pour les femmes sauf dispense</a:t>
            </a:r>
          </a:p>
          <a:p>
            <a:pPr lvl="1"/>
            <a:r>
              <a:rPr lang="fr-FR" dirty="0"/>
              <a:t>Consentement des époux</a:t>
            </a:r>
          </a:p>
          <a:p>
            <a:pPr lvl="1"/>
            <a:r>
              <a:rPr lang="fr-FR" dirty="0"/>
              <a:t>Consentement des parents requis selon l’âge</a:t>
            </a:r>
          </a:p>
          <a:p>
            <a:pPr marL="457200" lvl="1" indent="0">
              <a:buNone/>
            </a:pPr>
            <a:endParaRPr lang="fr-FR" sz="22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284B173-1F5C-D4B7-D9C5-6D777BC47EB8}"/>
              </a:ext>
            </a:extLst>
          </p:cNvPr>
          <p:cNvSpPr txBox="1"/>
          <p:nvPr/>
        </p:nvSpPr>
        <p:spPr>
          <a:xfrm>
            <a:off x="1711354" y="5855516"/>
            <a:ext cx="9102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 algn="ctr">
              <a:buNone/>
            </a:pPr>
            <a:r>
              <a:rPr lang="fr-FR" sz="2000" dirty="0">
                <a:solidFill>
                  <a:srgbClr val="FF0000"/>
                </a:solidFill>
              </a:rPr>
              <a:t>De 1945 à 2006 pour les femmes, au jour des 15 ans fin de la protection statutaire              et mariage possible sans même dispense.  </a:t>
            </a:r>
          </a:p>
        </p:txBody>
      </p:sp>
    </p:spTree>
    <p:extLst>
      <p:ext uri="{BB962C8B-B14F-4D97-AF65-F5344CB8AC3E}">
        <p14:creationId xmlns:p14="http://schemas.microsoft.com/office/powerpoint/2010/main" val="1156647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F7132946-4285-F726-2198-C9C30CDC0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b="1" dirty="0"/>
              <a:t>Évolution des peines de « l’attentat à la pudeur sans violence » </a:t>
            </a:r>
            <a:br>
              <a:rPr lang="fr-FR" sz="2400" b="1" dirty="0"/>
            </a:br>
            <a:r>
              <a:rPr lang="fr-FR" sz="2400" b="1" dirty="0"/>
              <a:t>    </a:t>
            </a:r>
            <a:r>
              <a:rPr lang="fr-FR" sz="2000" b="1" dirty="0"/>
              <a:t>devenu « atteinte sexuelle » dans le nouveau code pénal de 1994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A59D4EA-8E74-DF89-4940-2EA57BD4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1900" dirty="0"/>
              <a:t>1832   </a:t>
            </a:r>
            <a:r>
              <a:rPr lang="fr-FR" sz="1900" b="1" dirty="0"/>
              <a:t>Crime </a:t>
            </a:r>
            <a:r>
              <a:rPr lang="fr-FR" sz="1900" dirty="0"/>
              <a:t>  Attentat à la pudeur sans violence                   Réclusion à temps      imputable aux majeurs et   									mineurs</a:t>
            </a:r>
          </a:p>
          <a:p>
            <a:r>
              <a:rPr lang="fr-FR" sz="1900" dirty="0"/>
              <a:t>Loi du 23-12-</a:t>
            </a:r>
            <a:r>
              <a:rPr lang="fr-FR" sz="1900" dirty="0">
                <a:solidFill>
                  <a:srgbClr val="FF0000"/>
                </a:solidFill>
              </a:rPr>
              <a:t>1980</a:t>
            </a:r>
            <a:r>
              <a:rPr lang="fr-FR" sz="1900" dirty="0"/>
              <a:t>  Devient le </a:t>
            </a:r>
            <a:r>
              <a:rPr lang="fr-FR" sz="1900" b="1" dirty="0">
                <a:solidFill>
                  <a:srgbClr val="FF0000"/>
                </a:solidFill>
              </a:rPr>
              <a:t>Délit</a:t>
            </a:r>
            <a:r>
              <a:rPr lang="fr-FR" sz="1900" dirty="0">
                <a:solidFill>
                  <a:srgbClr val="FF0000"/>
                </a:solidFill>
              </a:rPr>
              <a:t> </a:t>
            </a:r>
            <a:r>
              <a:rPr lang="fr-FR" sz="1900" dirty="0"/>
              <a:t>d’Attentat à la pudeur    3 à 5 ans de prison                   idem                                                   	                                                   sans violence		</a:t>
            </a:r>
          </a:p>
          <a:p>
            <a:pPr marL="0" indent="0" algn="ctr">
              <a:buNone/>
            </a:pPr>
            <a:r>
              <a:rPr lang="fr-FR" sz="1900" dirty="0"/>
              <a:t>          et  dans cette même loi, nouvelle définition du viol </a:t>
            </a:r>
          </a:p>
          <a:p>
            <a:r>
              <a:rPr lang="fr-FR" sz="2000" dirty="0"/>
              <a:t> </a:t>
            </a:r>
            <a:r>
              <a:rPr lang="fr-FR" sz="1900" dirty="0"/>
              <a:t>1982  Abrogation de la pénalisation des actes homosexuels consentis entre plus de 15 ans</a:t>
            </a:r>
          </a:p>
          <a:p>
            <a:r>
              <a:rPr lang="fr-FR" sz="1900" dirty="0"/>
              <a:t>1994    Délit              Atteinte sexuelle                           </a:t>
            </a:r>
            <a:r>
              <a:rPr lang="fr-FR" sz="1900" dirty="0">
                <a:solidFill>
                  <a:srgbClr val="FF0000"/>
                </a:solidFill>
              </a:rPr>
              <a:t>2 ans de prison                  imputable aux </a:t>
            </a:r>
            <a:r>
              <a:rPr lang="fr-FR" sz="1900" b="1" dirty="0">
                <a:solidFill>
                  <a:srgbClr val="FF0000"/>
                </a:solidFill>
              </a:rPr>
              <a:t>seuls majeurs</a:t>
            </a:r>
            <a:r>
              <a:rPr lang="fr-FR" sz="1900" dirty="0">
                <a:solidFill>
                  <a:srgbClr val="FF0000"/>
                </a:solidFill>
              </a:rPr>
              <a:t>           </a:t>
            </a:r>
            <a:r>
              <a:rPr lang="fr-FR" sz="1900" i="1" dirty="0">
                <a:solidFill>
                  <a:srgbClr val="FF0000"/>
                </a:solidFill>
              </a:rPr>
              <a:t>nouveau code pénal</a:t>
            </a:r>
            <a:r>
              <a:rPr lang="fr-FR" sz="1900" dirty="0">
                <a:solidFill>
                  <a:srgbClr val="FF0000"/>
                </a:solidFill>
              </a:rPr>
              <a:t>							</a:t>
            </a:r>
          </a:p>
          <a:p>
            <a:r>
              <a:rPr lang="fr-FR" sz="1900" dirty="0"/>
              <a:t>1998    Délit              Atteinte sexuelle                           5 ans de prison                              idem</a:t>
            </a:r>
          </a:p>
          <a:p>
            <a:r>
              <a:rPr lang="fr-FR" sz="1900" dirty="0"/>
              <a:t>2018    Délit               Atteinte sexuelle                          7 ans de prison                              idem</a:t>
            </a:r>
          </a:p>
          <a:p>
            <a:r>
              <a:rPr lang="fr-FR" sz="1900" dirty="0"/>
              <a:t>2021    Délit   </a:t>
            </a:r>
            <a:r>
              <a:rPr lang="fr-F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maintenu</a:t>
            </a:r>
            <a:r>
              <a:rPr lang="fr-FR" sz="1900" b="1" dirty="0"/>
              <a:t> </a:t>
            </a:r>
            <a:r>
              <a:rPr lang="fr-FR" sz="1900" dirty="0"/>
              <a:t>d’Atteinte sexuelle                7 ans de prison                               idem</a:t>
            </a:r>
          </a:p>
          <a:p>
            <a:pPr marL="0" indent="0">
              <a:buNone/>
            </a:pPr>
            <a:r>
              <a:rPr lang="fr-FR" sz="2000" i="1" dirty="0"/>
              <a:t>     </a:t>
            </a:r>
            <a:r>
              <a:rPr lang="fr-FR" sz="20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→</a:t>
            </a:r>
            <a:r>
              <a:rPr lang="fr-FR" sz="2000" i="1" dirty="0">
                <a:solidFill>
                  <a:srgbClr val="FF0000"/>
                </a:solidFill>
              </a:rPr>
              <a:t>maintenu malgré </a:t>
            </a:r>
            <a:r>
              <a:rPr lang="fr-FR" sz="2000" i="1" dirty="0"/>
              <a:t>la création du crime de viol et du délit d’agression sexuelle sur mineur de 15 ans (20 ans et    10 ans  encourus) qui visent les mêmes faits c’est-à-dire des faits où la violence, contrainte, etc. ne sont pas établis.  </a:t>
            </a:r>
          </a:p>
        </p:txBody>
      </p:sp>
    </p:spTree>
    <p:extLst>
      <p:ext uri="{BB962C8B-B14F-4D97-AF65-F5344CB8AC3E}">
        <p14:creationId xmlns:p14="http://schemas.microsoft.com/office/powerpoint/2010/main" val="363151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3FB9D5-549E-FD6E-CC64-EC3BF9AF3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Définition de la contrainte,  Article 222-22-1 du CP.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39C7C8-8BD7-5C22-1FE2-0F6DDC362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1700" dirty="0">
                <a:solidFill>
                  <a:srgbClr val="FF0000"/>
                </a:solidFill>
              </a:rPr>
              <a:t>2010</a:t>
            </a:r>
          </a:p>
          <a:p>
            <a:pPr marL="0" indent="0">
              <a:buNone/>
            </a:pPr>
            <a:r>
              <a:rPr lang="fr-FR" sz="1700" dirty="0"/>
              <a:t>«  </a:t>
            </a:r>
            <a:r>
              <a:rPr lang="fr-FR" sz="1700" b="1" dirty="0"/>
              <a:t>La contrainte </a:t>
            </a:r>
            <a:r>
              <a:rPr lang="fr-FR" sz="1700" dirty="0"/>
              <a:t>prévue par le premier alinéa de </a:t>
            </a:r>
            <a:r>
              <a:rPr lang="fr-FR" sz="1700" dirty="0">
                <a:hlinkClick r:id="rId2"/>
              </a:rPr>
              <a:t>l'article 222-22</a:t>
            </a:r>
            <a:r>
              <a:rPr lang="fr-FR" sz="1700" dirty="0"/>
              <a:t> peut être </a:t>
            </a:r>
            <a:r>
              <a:rPr lang="fr-FR" sz="1700" b="1" dirty="0"/>
              <a:t>physique ou morale</a:t>
            </a:r>
            <a:r>
              <a:rPr lang="fr-FR" sz="1700" dirty="0"/>
              <a:t>. La contrainte morale </a:t>
            </a:r>
            <a:r>
              <a:rPr lang="fr-FR" sz="1700" b="1" dirty="0"/>
              <a:t>peut résulter de la différence d'âge </a:t>
            </a:r>
            <a:r>
              <a:rPr lang="fr-FR" sz="1700" dirty="0"/>
              <a:t>existant entre une victime mineure et l'auteur des faits </a:t>
            </a:r>
            <a:r>
              <a:rPr lang="fr-FR" sz="1700" b="1" dirty="0"/>
              <a:t>et de l'autorité de droit ou de fait </a:t>
            </a:r>
            <a:r>
              <a:rPr lang="fr-FR" sz="1700" dirty="0"/>
              <a:t>que celui-ci exerce sur cette victime. »</a:t>
            </a:r>
          </a:p>
          <a:p>
            <a:r>
              <a:rPr lang="fr-FR" sz="1700" dirty="0">
                <a:solidFill>
                  <a:srgbClr val="FF0000"/>
                </a:solidFill>
              </a:rPr>
              <a:t>2018 </a:t>
            </a:r>
          </a:p>
          <a:p>
            <a:pPr marL="0" indent="0">
              <a:buNone/>
            </a:pPr>
            <a:r>
              <a:rPr lang="fr-FR" sz="1700" dirty="0"/>
              <a:t>« La contrainte prévue par le premier alinéa de </a:t>
            </a:r>
            <a:r>
              <a:rPr lang="fr-FR" sz="1700" dirty="0">
                <a:hlinkClick r:id="rId2"/>
              </a:rPr>
              <a:t>l'article 222-22</a:t>
            </a:r>
            <a:r>
              <a:rPr lang="fr-FR" sz="1700" dirty="0"/>
              <a:t> peut être physique ou morale.</a:t>
            </a:r>
          </a:p>
          <a:p>
            <a:pPr marL="0" indent="0">
              <a:buNone/>
            </a:pPr>
            <a:r>
              <a:rPr lang="fr-FR" sz="1700" dirty="0"/>
              <a:t>  Lorsque les faits sont commis sur la personne </a:t>
            </a:r>
            <a:r>
              <a:rPr lang="fr-FR" sz="1700" b="1" u="sng" dirty="0"/>
              <a:t>d'un mineur</a:t>
            </a:r>
            <a:r>
              <a:rPr lang="fr-FR" sz="1700" dirty="0"/>
              <a:t>, </a:t>
            </a:r>
            <a:r>
              <a:rPr lang="fr-FR" sz="1700" b="1" dirty="0"/>
              <a:t>la contrainte morale </a:t>
            </a:r>
            <a:r>
              <a:rPr lang="fr-FR" sz="1700" dirty="0"/>
              <a:t>mentionnée au premier alinéa du présent article </a:t>
            </a:r>
            <a:r>
              <a:rPr lang="fr-FR" sz="1700" b="1" dirty="0"/>
              <a:t>ou la surprise </a:t>
            </a:r>
            <a:r>
              <a:rPr lang="fr-FR" sz="1700" dirty="0"/>
              <a:t>mentionnée au premier alinéa de l'article 222-22 </a:t>
            </a:r>
            <a:r>
              <a:rPr lang="fr-FR" sz="1700" b="1" dirty="0"/>
              <a:t>peuvent résulter </a:t>
            </a:r>
            <a:r>
              <a:rPr lang="fr-FR" sz="1700" b="1" dirty="0">
                <a:solidFill>
                  <a:srgbClr val="FF0000"/>
                </a:solidFill>
              </a:rPr>
              <a:t>de la différence d'âge </a:t>
            </a:r>
            <a:r>
              <a:rPr lang="fr-FR" sz="1700" dirty="0"/>
              <a:t>existant entre la victime et l'auteur des faits </a:t>
            </a:r>
          </a:p>
          <a:p>
            <a:pPr marL="0" indent="0">
              <a:buNone/>
            </a:pPr>
            <a:r>
              <a:rPr lang="fr-FR" sz="1700" b="1" dirty="0"/>
              <a:t>    et de l'autorité </a:t>
            </a:r>
            <a:r>
              <a:rPr lang="fr-FR" sz="1700" dirty="0"/>
              <a:t>de droit ou de fait que celui-ci </a:t>
            </a:r>
            <a:r>
              <a:rPr lang="fr-FR" sz="1700" i="1" dirty="0"/>
              <a:t>exerce [ 2021 « a »] </a:t>
            </a:r>
            <a:r>
              <a:rPr lang="fr-FR" sz="1700" dirty="0"/>
              <a:t>sur la victime, </a:t>
            </a:r>
            <a:r>
              <a:rPr lang="fr-FR" sz="1700" b="1" dirty="0"/>
              <a:t>cette </a:t>
            </a:r>
            <a:r>
              <a:rPr lang="fr-FR" sz="1700" b="1" dirty="0">
                <a:solidFill>
                  <a:srgbClr val="FF0000"/>
                </a:solidFill>
              </a:rPr>
              <a:t>autorité de fait pouvant être caractérisée</a:t>
            </a:r>
            <a:r>
              <a:rPr lang="fr-FR" sz="1700" b="1" dirty="0"/>
              <a:t> par une différence d'âge </a:t>
            </a:r>
            <a:r>
              <a:rPr lang="fr-FR" sz="1700" b="1" dirty="0">
                <a:solidFill>
                  <a:srgbClr val="FF0000"/>
                </a:solidFill>
              </a:rPr>
              <a:t>significative</a:t>
            </a:r>
            <a:r>
              <a:rPr lang="fr-FR" sz="1700" dirty="0"/>
              <a:t> entre la victime mineure et l'auteur majeur.</a:t>
            </a:r>
            <a:br>
              <a:rPr lang="fr-FR" sz="1700" dirty="0"/>
            </a:br>
            <a:br>
              <a:rPr lang="fr-FR" sz="1700" dirty="0"/>
            </a:br>
            <a:r>
              <a:rPr lang="fr-FR" sz="1700" dirty="0"/>
              <a:t>   Lorsque les faits sont commis sur la personne </a:t>
            </a:r>
            <a:r>
              <a:rPr lang="fr-FR" sz="1700" b="1" dirty="0"/>
              <a:t>d'un </a:t>
            </a:r>
            <a:r>
              <a:rPr lang="fr-FR" sz="1700" b="1" u="sng" dirty="0"/>
              <a:t>mineur de quinze ans</a:t>
            </a:r>
            <a:r>
              <a:rPr lang="fr-FR" sz="1700" dirty="0"/>
              <a:t>, </a:t>
            </a:r>
            <a:r>
              <a:rPr lang="fr-FR" sz="1700" b="1" dirty="0"/>
              <a:t>la contrainte morale ou la surprise sont caractérisées par </a:t>
            </a:r>
            <a:r>
              <a:rPr lang="fr-FR" sz="1700" b="1" dirty="0">
                <a:solidFill>
                  <a:srgbClr val="FF0000"/>
                </a:solidFill>
              </a:rPr>
              <a:t>l'abus de la vulnérabilité</a:t>
            </a:r>
            <a:r>
              <a:rPr lang="fr-FR" sz="1700" b="1" dirty="0"/>
              <a:t> de la victime </a:t>
            </a:r>
            <a:r>
              <a:rPr lang="fr-FR" sz="1700" b="1" dirty="0">
                <a:solidFill>
                  <a:srgbClr val="FF0000"/>
                </a:solidFill>
              </a:rPr>
              <a:t>ne disposant pas du discernement </a:t>
            </a:r>
            <a:r>
              <a:rPr lang="fr-FR" sz="1700" b="1" dirty="0"/>
              <a:t>nécessaire pour ces actes. »</a:t>
            </a:r>
          </a:p>
          <a:p>
            <a:pPr marL="0" indent="0">
              <a:buNone/>
            </a:pPr>
            <a:endParaRPr lang="fr-FR" sz="1700" b="1" dirty="0"/>
          </a:p>
          <a:p>
            <a:pPr marL="0" indent="0">
              <a:buNone/>
            </a:pPr>
            <a:r>
              <a:rPr lang="fr-FR" sz="1700" i="1" dirty="0">
                <a:solidFill>
                  <a:srgbClr val="FF0000"/>
                </a:solidFill>
              </a:rPr>
              <a:t>2021</a:t>
            </a:r>
            <a:r>
              <a:rPr lang="fr-FR" sz="1700" i="1" dirty="0"/>
              <a:t> Seule modification « exerce » devient « a »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656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96819-BA9C-5659-99E4-F697B3A0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Loi du 21 avril 2021 - Hors inceste, deux principales modifications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0C6736-71A8-775E-0F60-E0BB157A9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sz="2000" dirty="0"/>
          </a:p>
          <a:p>
            <a:pPr algn="ctr"/>
            <a:r>
              <a:rPr lang="fr-FR" sz="2000" dirty="0">
                <a:solidFill>
                  <a:srgbClr val="FF0000"/>
                </a:solidFill>
              </a:rPr>
              <a:t>Situation 1:</a:t>
            </a:r>
            <a:r>
              <a:rPr lang="fr-FR" sz="2000" dirty="0"/>
              <a:t> un acte de pénétration sexuelle ou bucco-génital, auteur majeur de plus de 20 ans, victime mineure de 15 ans, consentement invoqué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sz="2000" dirty="0"/>
              <a:t>3 textes en concours</a:t>
            </a:r>
          </a:p>
          <a:p>
            <a:pPr marL="0" indent="0" algn="just">
              <a:buNone/>
            </a:pPr>
            <a:r>
              <a:rPr lang="fr-FR" sz="2000" b="1" u="sng" dirty="0"/>
              <a:t>Viol de droit commun</a:t>
            </a:r>
            <a:r>
              <a:rPr lang="fr-FR" sz="2000" dirty="0"/>
              <a:t>, violence, contrainte, menace ou surprise établie,                20 ans encourus </a:t>
            </a:r>
          </a:p>
          <a:p>
            <a:pPr marL="0" indent="0" algn="just">
              <a:buNone/>
            </a:pPr>
            <a:r>
              <a:rPr lang="fr-FR" sz="2000" b="1" u="sng" dirty="0"/>
              <a:t>Nouveau crime de viol sur mineur de 15 ans</a:t>
            </a:r>
            <a:r>
              <a:rPr lang="fr-FR" sz="2000" dirty="0"/>
              <a:t>       </a:t>
            </a:r>
            <a:r>
              <a:rPr lang="fr-FR" sz="2000" b="1" u="sng" dirty="0"/>
              <a:t>pas de </a:t>
            </a:r>
            <a:r>
              <a:rPr lang="fr-FR" sz="2000" dirty="0"/>
              <a:t>violence, etc. établie        20 ans encourus </a:t>
            </a:r>
          </a:p>
          <a:p>
            <a:pPr marL="0" indent="0" algn="just">
              <a:buNone/>
            </a:pPr>
            <a:r>
              <a:rPr lang="fr-FR" sz="2000" b="1" u="sng" dirty="0"/>
              <a:t>Délit d’atteinte sexuelle  </a:t>
            </a:r>
            <a:r>
              <a:rPr lang="fr-FR" sz="2000" dirty="0"/>
              <a:t>                                          </a:t>
            </a:r>
            <a:r>
              <a:rPr lang="fr-FR" sz="2000" b="1" u="sng" dirty="0"/>
              <a:t>pas de </a:t>
            </a:r>
            <a:r>
              <a:rPr lang="fr-FR" sz="2000" dirty="0"/>
              <a:t>violence, etc. établie           7 ans encourus</a:t>
            </a:r>
            <a:endParaRPr lang="fr-FR" sz="2000" b="1" u="sng" dirty="0"/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 algn="ctr">
              <a:buNone/>
            </a:pPr>
            <a:r>
              <a:rPr lang="fr-FR" sz="1600" dirty="0"/>
              <a:t>Preuve à faire, peine encourue et juridiction compétente (assises ou correctionnelle) diffèrent!</a:t>
            </a:r>
          </a:p>
        </p:txBody>
      </p:sp>
    </p:spTree>
    <p:extLst>
      <p:ext uri="{BB962C8B-B14F-4D97-AF65-F5344CB8AC3E}">
        <p14:creationId xmlns:p14="http://schemas.microsoft.com/office/powerpoint/2010/main" val="100162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76727D-F2EA-8AED-A780-D98F6B84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Loi du 21 avril 2021 - Hors inceste, deux principales modifications (suite)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D317F5-6049-63BE-2981-4ADF7018C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b="1" u="sng" dirty="0">
                <a:solidFill>
                  <a:srgbClr val="FF0000"/>
                </a:solidFill>
              </a:rPr>
              <a:t>Situation 2</a:t>
            </a:r>
            <a:r>
              <a:rPr lang="fr-FR" sz="2000" dirty="0">
                <a:solidFill>
                  <a:srgbClr val="FF0000"/>
                </a:solidFill>
              </a:rPr>
              <a:t>:</a:t>
            </a:r>
            <a:r>
              <a:rPr lang="fr-FR" sz="2000" dirty="0"/>
              <a:t> un acte de pénétration sexuelle ou bucco-génital, auteur majeur de </a:t>
            </a:r>
            <a:r>
              <a:rPr lang="fr-FR" sz="2000" b="1" dirty="0"/>
              <a:t>18 à 20 ans</a:t>
            </a:r>
            <a:r>
              <a:rPr lang="fr-FR" sz="2000" dirty="0"/>
              <a:t>, victime mineure de </a:t>
            </a:r>
            <a:r>
              <a:rPr lang="fr-FR" sz="2000" b="1" dirty="0"/>
              <a:t>13 à 15 ans, moins de 5 ans de différence entre les deux.</a:t>
            </a:r>
          </a:p>
          <a:p>
            <a:pPr marL="0" indent="0">
              <a:buNone/>
            </a:pPr>
            <a:r>
              <a:rPr lang="fr-FR" sz="2000" b="1" dirty="0"/>
              <a:t> </a:t>
            </a:r>
          </a:p>
          <a:p>
            <a:r>
              <a:rPr lang="fr-FR" sz="2000" b="1" dirty="0"/>
              <a:t>Application de la très mal nommée « clause Roméo et Juliette ». Le  nouveau crime de viol sur mineur de 15 ans n’est pas applicable. Retour à la situation d’avant la réforme: </a:t>
            </a:r>
          </a:p>
          <a:p>
            <a:endParaRPr lang="fr-FR" sz="2000" b="1" dirty="0"/>
          </a:p>
          <a:p>
            <a:r>
              <a:rPr lang="fr-FR" sz="2000" b="1" u="sng" dirty="0"/>
              <a:t>Soit Viol de droit commun</a:t>
            </a:r>
            <a:r>
              <a:rPr lang="fr-FR" sz="2000" dirty="0"/>
              <a:t>, violence, contrainte, menace ou surprise établie,     20 ans encourus, </a:t>
            </a:r>
          </a:p>
          <a:p>
            <a:endParaRPr lang="fr-FR" sz="2000" b="1" dirty="0"/>
          </a:p>
          <a:p>
            <a:r>
              <a:rPr lang="fr-FR" sz="2000" b="1" u="sng" dirty="0"/>
              <a:t>Soit Délit d’atteinte sexuelle  </a:t>
            </a:r>
            <a:r>
              <a:rPr lang="fr-FR" sz="2000" dirty="0"/>
              <a:t>                       </a:t>
            </a:r>
            <a:r>
              <a:rPr lang="fr-FR" sz="2000" b="1" u="sng" dirty="0"/>
              <a:t>pas de </a:t>
            </a:r>
            <a:r>
              <a:rPr lang="fr-FR" sz="2000" dirty="0"/>
              <a:t>violence, etc. établie                  7 ans encourus</a:t>
            </a:r>
            <a:endParaRPr lang="fr-FR" sz="2000" b="1" u="sng" dirty="0"/>
          </a:p>
          <a:p>
            <a:endParaRPr lang="fr-FR" dirty="0"/>
          </a:p>
          <a:p>
            <a:pPr marL="0" indent="0" algn="ctr">
              <a:buNone/>
            </a:pPr>
            <a:r>
              <a:rPr lang="fr-FR" sz="2000" b="1" i="1" dirty="0">
                <a:solidFill>
                  <a:srgbClr val="FF0000"/>
                </a:solidFill>
              </a:rPr>
              <a:t>Chassez le critère du consentement il revient au galop</a:t>
            </a:r>
          </a:p>
        </p:txBody>
      </p:sp>
    </p:spTree>
    <p:extLst>
      <p:ext uri="{BB962C8B-B14F-4D97-AF65-F5344CB8AC3E}">
        <p14:creationId xmlns:p14="http://schemas.microsoft.com/office/powerpoint/2010/main" val="202744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C2CBAB-8D64-1872-4B8D-924025A4C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dirty="0"/>
              <a:t>Prescription de l’action publique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B9BC24-EC62-FE1C-AD53-C543ACAC9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000" dirty="0"/>
          </a:p>
          <a:p>
            <a:endParaRPr lang="fr-FR" sz="2000" dirty="0"/>
          </a:p>
          <a:p>
            <a:r>
              <a:rPr lang="fr-FR" sz="2000" dirty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 cas de commission d’une nouvelle infraction sexuelle sur mineur, la loi instaure une prolongation ou une interruption de délai de prescription de faits antérieurs qu’il y ait ou non sérialité. </a:t>
            </a:r>
          </a:p>
          <a:p>
            <a:pPr lvl="1"/>
            <a:r>
              <a:rPr lang="fr-FR" sz="2000" dirty="0">
                <a:cs typeface="Times New Roman" panose="02020603050405020304" pitchFamily="18" charset="0"/>
              </a:rPr>
              <a:t>Pas de rétroactivité bien sûr et donc pas d’application aux faits pour lesquels la prescription est déjà acquise à la promulgation de la loi</a:t>
            </a:r>
          </a:p>
          <a:p>
            <a:pPr lvl="1"/>
            <a:r>
              <a:rPr lang="fr-FR" sz="2000" dirty="0">
                <a:cs typeface="Times New Roman" panose="02020603050405020304" pitchFamily="18" charset="0"/>
              </a:rPr>
              <a:t>Seule une agression sexuelle nouvelle prolonge la prescription de faits d’agressions sexuelles antérieures et pas un viol. </a:t>
            </a:r>
          </a:p>
          <a:p>
            <a:pPr marL="457200" lvl="1" indent="0">
              <a:buNone/>
            </a:pPr>
            <a:endParaRPr lang="fr-FR" sz="2000" dirty="0">
              <a:cs typeface="Times New Roman" panose="02020603050405020304" pitchFamily="18" charset="0"/>
            </a:endParaRPr>
          </a:p>
          <a:p>
            <a:pPr lvl="1"/>
            <a:r>
              <a:rPr lang="fr-FR" sz="2000" dirty="0">
                <a:cs typeface="Times New Roman" panose="02020603050405020304" pitchFamily="18" charset="0"/>
              </a:rPr>
              <a:t>Effet pour l’avenir: possible poursuites pour des faits datant de 2021 en 2090, avec une partie civile de 82 ans et un accusé de 94 ans. </a:t>
            </a:r>
          </a:p>
          <a:p>
            <a:pPr lvl="1"/>
            <a:endParaRPr lang="fr-FR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43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FEFBFE-B926-F889-96A5-83EBC0B18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dirty="0"/>
              <a:t>Inceste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78DA06-95B1-0693-1302-E2680F0C2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000" dirty="0"/>
          </a:p>
          <a:p>
            <a:r>
              <a:rPr lang="fr-FR" sz="2000" dirty="0"/>
              <a:t>Création de deux infractions </a:t>
            </a:r>
            <a:r>
              <a:rPr lang="fr-FR" sz="2000" b="1" dirty="0"/>
              <a:t>spécifiques</a:t>
            </a:r>
            <a:r>
              <a:rPr lang="fr-FR" sz="2000" dirty="0"/>
              <a:t> à l’inceste: </a:t>
            </a:r>
          </a:p>
          <a:p>
            <a:pPr lvl="1"/>
            <a:r>
              <a:rPr lang="fr-FR" sz="2000" dirty="0"/>
              <a:t>un crime de viol sur mineur incestueux (20 ans)                                                                                 et un délit d’agression sexuelle sur mineur incestueux (10 ans). </a:t>
            </a:r>
          </a:p>
          <a:p>
            <a:r>
              <a:rPr lang="fr-FR" sz="2000" dirty="0"/>
              <a:t>Dans les deux cas, pas de nécessité d’établir la violence ou la contrainte, </a:t>
            </a:r>
          </a:p>
          <a:p>
            <a:r>
              <a:rPr lang="fr-FR" sz="2000" dirty="0"/>
              <a:t>Dans les deux cas, l’auteur doit être majeur. </a:t>
            </a:r>
          </a:p>
          <a:p>
            <a:pPr marL="0" indent="0">
              <a:buNone/>
            </a:pPr>
            <a:endParaRPr lang="fr-FR" sz="2000" dirty="0"/>
          </a:p>
          <a:p>
            <a:pPr lvl="1"/>
            <a:r>
              <a:rPr lang="fr-FR" sz="1600" dirty="0"/>
              <a:t>Plus de distinction entre plus et moins de 15 ans</a:t>
            </a:r>
          </a:p>
          <a:p>
            <a:pPr lvl="1"/>
            <a:r>
              <a:rPr lang="fr-FR" sz="1600" dirty="0"/>
              <a:t>Élargissement aux grands oncles et grandes tantes</a:t>
            </a:r>
          </a:p>
          <a:p>
            <a:pPr lvl="1"/>
            <a:r>
              <a:rPr lang="fr-FR" sz="1600" dirty="0"/>
              <a:t>Exigence d’une autorité de droit ou de fait sauf pour les ascendants</a:t>
            </a:r>
          </a:p>
          <a:p>
            <a:pPr lvl="1"/>
            <a:r>
              <a:rPr lang="fr-FR" sz="1600" dirty="0"/>
              <a:t>Effet de seuil au jour des 18 ans de l’aîné: de non-punissable à ce titre à vingt ans (…ou sept ans)</a:t>
            </a:r>
          </a:p>
          <a:p>
            <a:pPr lvl="1"/>
            <a:r>
              <a:rPr lang="fr-FR" sz="1600" dirty="0"/>
              <a:t>Maintien du doublon avec l’atteinte sexuelle incestueuse</a:t>
            </a:r>
          </a:p>
          <a:p>
            <a:pPr marL="457200" lvl="1" indent="0"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634696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EBAFCD-44E8-10E6-5919-CBF2DF5A0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dirty="0"/>
              <a:t> Source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0096F2-8CB1-CB9A-FD8D-1DBD6A5A2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130"/>
            <a:ext cx="10515600" cy="4599833"/>
          </a:xfrm>
        </p:spPr>
        <p:txBody>
          <a:bodyPr>
            <a:normAutofit/>
          </a:bodyPr>
          <a:lstStyle/>
          <a:p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accent1"/>
                </a:solidFill>
              </a:rPr>
              <a:t>          « Mineurs et sexualité », « Des lois en débat »</a:t>
            </a:r>
          </a:p>
          <a:p>
            <a:pPr marL="0" indent="0" algn="ctr">
              <a:buNone/>
            </a:pPr>
            <a:r>
              <a:rPr lang="fr-FR" sz="1800" dirty="0">
                <a:solidFill>
                  <a:srgbClr val="002060"/>
                </a:solidFill>
              </a:rPr>
              <a:t>           2</a:t>
            </a:r>
            <a:r>
              <a:rPr lang="fr-FR" sz="1800" baseline="30000" dirty="0">
                <a:solidFill>
                  <a:srgbClr val="002060"/>
                </a:solidFill>
              </a:rPr>
              <a:t>ème</a:t>
            </a:r>
            <a:r>
              <a:rPr lang="fr-FR" sz="1800" dirty="0">
                <a:solidFill>
                  <a:srgbClr val="002060"/>
                </a:solidFill>
              </a:rPr>
              <a:t> édition, 2022</a:t>
            </a:r>
          </a:p>
          <a:p>
            <a:pPr marL="0" indent="0" algn="ctr">
              <a:buNone/>
            </a:pPr>
            <a:r>
              <a:rPr lang="fr-FR" sz="1800" dirty="0">
                <a:solidFill>
                  <a:srgbClr val="002060"/>
                </a:solidFill>
              </a:rPr>
              <a:t>        Collection « les sens du droit », Dalloz </a:t>
            </a:r>
          </a:p>
          <a:p>
            <a:pPr marL="0" indent="0" algn="ctr">
              <a:buNone/>
            </a:pPr>
            <a:endParaRPr lang="fr-FR" sz="1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fr-FR" sz="1800" dirty="0">
                <a:solidFill>
                  <a:srgbClr val="0070C0"/>
                </a:solidFill>
              </a:rPr>
              <a:t>Collectif Raison garder</a:t>
            </a:r>
          </a:p>
          <a:p>
            <a:pPr marL="0" indent="0" algn="ctr">
              <a:buNone/>
            </a:pPr>
            <a:r>
              <a:rPr lang="fr-FR" sz="1800" dirty="0">
                <a:solidFill>
                  <a:srgbClr val="C00000"/>
                </a:solidFill>
              </a:rPr>
              <a:t>Alain Blanc</a:t>
            </a:r>
            <a:r>
              <a:rPr lang="fr-FR" sz="1800" dirty="0"/>
              <a:t>, magistrat honoraire, </a:t>
            </a:r>
            <a:r>
              <a:rPr lang="fr-FR" sz="1800" dirty="0">
                <a:solidFill>
                  <a:srgbClr val="C00000"/>
                </a:solidFill>
              </a:rPr>
              <a:t>Jean Danet</a:t>
            </a:r>
            <a:r>
              <a:rPr lang="fr-FR" sz="1800" dirty="0"/>
              <a:t>, avocat honoraire, universitaire, </a:t>
            </a:r>
            <a:r>
              <a:rPr lang="fr-FR" sz="1800" dirty="0">
                <a:solidFill>
                  <a:srgbClr val="C00000"/>
                </a:solidFill>
              </a:rPr>
              <a:t>Cécile de Oliveira</a:t>
            </a:r>
            <a:r>
              <a:rPr lang="fr-FR" sz="1800" dirty="0"/>
              <a:t>, avocate, </a:t>
            </a:r>
          </a:p>
          <a:p>
            <a:pPr marL="0" indent="0" algn="ctr">
              <a:buNone/>
            </a:pPr>
            <a:r>
              <a:rPr lang="fr-FR" sz="1800" dirty="0">
                <a:solidFill>
                  <a:srgbClr val="C00000"/>
                </a:solidFill>
              </a:rPr>
              <a:t>Catherine Glon</a:t>
            </a:r>
            <a:r>
              <a:rPr lang="fr-FR" sz="1800" dirty="0"/>
              <a:t>, Bâtonnier de Rennes, </a:t>
            </a:r>
            <a:r>
              <a:rPr lang="fr-FR" sz="1800" dirty="0">
                <a:solidFill>
                  <a:srgbClr val="C00000"/>
                </a:solidFill>
              </a:rPr>
              <a:t>Gildas Roussel</a:t>
            </a:r>
            <a:r>
              <a:rPr lang="fr-FR" sz="1800" dirty="0"/>
              <a:t>, universitaire, magistrat, </a:t>
            </a:r>
          </a:p>
          <a:p>
            <a:pPr marL="0" indent="0" algn="ctr">
              <a:buNone/>
            </a:pPr>
            <a:r>
              <a:rPr lang="fr-FR" sz="1800" dirty="0">
                <a:solidFill>
                  <a:srgbClr val="C00000"/>
                </a:solidFill>
              </a:rPr>
              <a:t>Claire Saas</a:t>
            </a:r>
            <a:r>
              <a:rPr lang="fr-FR" sz="1800" dirty="0"/>
              <a:t>, universitaire, magistrate, </a:t>
            </a:r>
            <a:r>
              <a:rPr lang="fr-FR" sz="1800" dirty="0">
                <a:solidFill>
                  <a:srgbClr val="C00000"/>
                </a:solidFill>
              </a:rPr>
              <a:t>Gilles Tesson</a:t>
            </a:r>
            <a:r>
              <a:rPr lang="fr-FR" sz="1800" dirty="0"/>
              <a:t>, avocat.  </a:t>
            </a:r>
          </a:p>
          <a:p>
            <a:pPr marL="0" indent="0" algn="ctr">
              <a:buNone/>
            </a:pPr>
            <a:endParaRPr lang="fr-FR" sz="1800" dirty="0"/>
          </a:p>
          <a:p>
            <a:pPr marL="0" indent="0" algn="ctr">
              <a:buNone/>
            </a:pPr>
            <a:r>
              <a:rPr lang="fr-FR" sz="1800" dirty="0"/>
              <a:t>Préface </a:t>
            </a:r>
            <a:r>
              <a:rPr lang="fr-FR" sz="1800" dirty="0">
                <a:solidFill>
                  <a:srgbClr val="C00000"/>
                </a:solidFill>
              </a:rPr>
              <a:t>François Rousseau</a:t>
            </a:r>
            <a:r>
              <a:rPr lang="fr-FR" sz="1800" dirty="0"/>
              <a:t>, Professeur, Nantes Université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B1336C0-2E97-A0CC-7582-263547D03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3053593" cy="41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1420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1173</Words>
  <Application>Microsoft Office PowerPoint</Application>
  <PresentationFormat>Grand écran</PresentationFormat>
  <Paragraphs>96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Thème Office</vt:lpstr>
      <vt:lpstr>Présentation PowerPoint</vt:lpstr>
      <vt:lpstr>19ème et 20ème siècle- Mariage, Viol et Attentat à la pudeur sur mineur </vt:lpstr>
      <vt:lpstr>Évolution des peines de « l’attentat à la pudeur sans violence »      devenu « atteinte sexuelle » dans le nouveau code pénal de 1994</vt:lpstr>
      <vt:lpstr>Définition de la contrainte,  Article 222-22-1 du CP.</vt:lpstr>
      <vt:lpstr>Loi du 21 avril 2021 - Hors inceste, deux principales modifications</vt:lpstr>
      <vt:lpstr>Loi du 21 avril 2021 - Hors inceste, deux principales modifications (suite)</vt:lpstr>
      <vt:lpstr>Prescription de l’action publique</vt:lpstr>
      <vt:lpstr>Inceste</vt:lpstr>
      <vt:lpstr> Source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19ème et 20ème siècle- Mariage, Viol et attentat à la pudeur sur mineur</dc:title>
  <dc:creator>jean danet</dc:creator>
  <cp:lastModifiedBy>jean danet</cp:lastModifiedBy>
  <cp:revision>12</cp:revision>
  <dcterms:created xsi:type="dcterms:W3CDTF">2022-09-29T12:54:20Z</dcterms:created>
  <dcterms:modified xsi:type="dcterms:W3CDTF">2022-11-27T12:50:16Z</dcterms:modified>
</cp:coreProperties>
</file>